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02" r:id="rId2"/>
    <p:sldId id="376" r:id="rId3"/>
    <p:sldId id="382" r:id="rId4"/>
    <p:sldId id="383" r:id="rId5"/>
    <p:sldId id="384" r:id="rId6"/>
    <p:sldId id="378" r:id="rId7"/>
    <p:sldId id="381" r:id="rId8"/>
    <p:sldId id="385" r:id="rId9"/>
    <p:sldId id="386" r:id="rId10"/>
    <p:sldId id="389" r:id="rId11"/>
    <p:sldId id="388" r:id="rId12"/>
    <p:sldId id="390" r:id="rId13"/>
    <p:sldId id="392" r:id="rId14"/>
    <p:sldId id="391" r:id="rId15"/>
    <p:sldId id="377" r:id="rId16"/>
    <p:sldId id="387" r:id="rId17"/>
    <p:sldId id="393" r:id="rId18"/>
    <p:sldId id="400" r:id="rId19"/>
    <p:sldId id="394" r:id="rId20"/>
    <p:sldId id="399" r:id="rId21"/>
    <p:sldId id="395" r:id="rId22"/>
    <p:sldId id="396" r:id="rId23"/>
    <p:sldId id="398" r:id="rId24"/>
    <p:sldId id="401" r:id="rId25"/>
    <p:sldId id="402" r:id="rId26"/>
    <p:sldId id="403" r:id="rId27"/>
    <p:sldId id="404" r:id="rId28"/>
    <p:sldId id="405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Avenir Book" panose="02000503020000020003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venir Book" panose="02000503020000020003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9C0A-1549-7443-85EE-55FCCABF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1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A869-7351-D242-86E9-79866614E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E2C13-B8D7-F44C-9139-6617535B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96C65-553F-C344-AE7F-E5E25FFE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R/Bioconductor 101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67CE44-45AC-9541-9EC5-59AD8367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2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F576-2A69-E84D-9769-16109AFD2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34" y="1723809"/>
            <a:ext cx="1037353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3103E-B176-0942-A9AB-2743C975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2020/01/13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323F-EDB5-0546-80C1-4253EE6B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BioC resources and access to public databases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609E7-7836-AB4F-B6E0-D901B7ED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9295" y="5951350"/>
            <a:ext cx="1172705" cy="906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9F28562-9D3B-E049-90B5-3EB3B52779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A93D98-C7BA-5243-88C6-79BEFDEA4D1A}"/>
              </a:ext>
            </a:extLst>
          </p:cNvPr>
          <p:cNvSpPr txBox="1">
            <a:spLocks/>
          </p:cNvSpPr>
          <p:nvPr userDrawn="1"/>
        </p:nvSpPr>
        <p:spPr>
          <a:xfrm>
            <a:off x="1524000" y="4745623"/>
            <a:ext cx="9144000" cy="10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NGS analysis for gene regulation and epigenomics</a:t>
            </a:r>
          </a:p>
          <a:p>
            <a:pPr marL="0" indent="0" algn="ctr">
              <a:buNone/>
            </a:pPr>
            <a:r>
              <a:rPr lang="en-GB" dirty="0" err="1"/>
              <a:t>Physalia</a:t>
            </a:r>
            <a:r>
              <a:rPr lang="en-GB" dirty="0"/>
              <a:t> 2021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1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gitwith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gitwithr.com/usage-intro.html#usage-intr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ools.r-lib.org/reference/load_all.html" TargetMode="External"/><Relationship Id="rId2" Type="http://schemas.openxmlformats.org/officeDocument/2006/relationships/hyperlink" Target="https://devtools.r-lib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39" y="1240157"/>
            <a:ext cx="10102922" cy="25171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4400" b="1" dirty="0">
                <a:latin typeface="Menlo" panose="020B0609030804020204" pitchFamily="49" charset="0"/>
              </a:rPr>
              <a:t>Git versioning: </a:t>
            </a:r>
            <a:br>
              <a:rPr lang="en-GB" sz="4400" b="1" dirty="0">
                <a:latin typeface="Menlo" panose="020B0609030804020204" pitchFamily="49" charset="0"/>
              </a:rPr>
            </a:br>
            <a:r>
              <a:rPr lang="en-GB" sz="4400" b="1" dirty="0">
                <a:latin typeface="Menlo" panose="020B0609030804020204" pitchFamily="49" charset="0"/>
              </a:rPr>
              <a:t>Keep track of your changes</a:t>
            </a:r>
            <a:endParaRPr lang="en-GB" sz="4400" b="1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</a:p>
          <a:p>
            <a:r>
              <a:rPr lang="en-GB" b="1" dirty="0">
                <a:latin typeface="Comfortaa" pitchFamily="2" charset="0"/>
              </a:rPr>
              <a:t>Instructor: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Storing your local git repositories online, </a:t>
            </a:r>
            <a:r>
              <a:rPr lang="en-GB" b="1" u="sng" dirty="0">
                <a:solidFill>
                  <a:srgbClr val="212529"/>
                </a:solidFill>
              </a:rPr>
              <a:t>to make available to others.</a:t>
            </a:r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D66AC-9AE6-2F40-8813-0E3F5774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37" y="2259433"/>
            <a:ext cx="6803129" cy="42800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CBE46-11A2-F04A-AADB-3919DDFC7896}"/>
              </a:ext>
            </a:extLst>
          </p:cNvPr>
          <p:cNvSpPr/>
          <p:nvPr/>
        </p:nvSpPr>
        <p:spPr>
          <a:xfrm>
            <a:off x="4263775" y="3842535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E5DC38-C9CD-C54A-83A3-3EDFAC677AAC}"/>
              </a:ext>
            </a:extLst>
          </p:cNvPr>
          <p:cNvSpPr/>
          <p:nvPr/>
        </p:nvSpPr>
        <p:spPr>
          <a:xfrm>
            <a:off x="4263775" y="4387066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B133F-51A3-6F42-BD7B-A263877D7EA9}"/>
              </a:ext>
            </a:extLst>
          </p:cNvPr>
          <p:cNvSpPr/>
          <p:nvPr/>
        </p:nvSpPr>
        <p:spPr>
          <a:xfrm>
            <a:off x="4263775" y="4756935"/>
            <a:ext cx="2291137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0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 startAt="2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3BB5F-963C-BC48-9B0F-2216467E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92" y="3166486"/>
            <a:ext cx="7733016" cy="2441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A448D-468F-F048-BF62-140CE36663B4}"/>
              </a:ext>
            </a:extLst>
          </p:cNvPr>
          <p:cNvSpPr/>
          <p:nvPr/>
        </p:nvSpPr>
        <p:spPr>
          <a:xfrm>
            <a:off x="2845941" y="3632518"/>
            <a:ext cx="688369" cy="318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 startAt="2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DABA3-D2E6-2546-994D-4BA27C9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82" y="2393111"/>
            <a:ext cx="7486436" cy="4167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CA448D-468F-F048-BF62-140CE36663B4}"/>
              </a:ext>
            </a:extLst>
          </p:cNvPr>
          <p:cNvSpPr/>
          <p:nvPr/>
        </p:nvSpPr>
        <p:spPr>
          <a:xfrm>
            <a:off x="3831542" y="2901403"/>
            <a:ext cx="946656" cy="366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2BA43-8B8D-D34C-8EEC-E76444BC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33" y="2316073"/>
            <a:ext cx="6739534" cy="44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>
              <a:solidFill>
                <a:srgbClr val="21252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A3724-FC92-5640-81C8-BA72357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83" y="2189783"/>
            <a:ext cx="4465833" cy="454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and organizations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public repository is readable by the world. The owner can grant higher levels of permission to others, such as the ability to push commits.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A private repository is invisible to the world. The owner can grant read, write (push), or admin access to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There is also a formal notion of an organization, which can be useful for managing repository permissions for entire teams of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12529"/>
              </a:solidFill>
              <a:effectLst/>
            </a:endParaRPr>
          </a:p>
          <a:p>
            <a:pPr marL="0" indent="0"/>
            <a:r>
              <a:rPr lang="en-GB" b="0" i="0" dirty="0">
                <a:solidFill>
                  <a:srgbClr val="212529"/>
                </a:solidFill>
                <a:effectLst/>
                <a:sym typeface="Wingdings" pitchFamily="2" charset="2"/>
              </a:rPr>
              <a:t> </a:t>
            </a:r>
            <a:r>
              <a:rPr lang="en-GB" b="0" i="0" dirty="0">
                <a:solidFill>
                  <a:srgbClr val="212529"/>
                </a:solidFill>
                <a:effectLst/>
              </a:rPr>
              <a:t>Git has been re-purposed by the data science community.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W</a:t>
            </a:r>
            <a:r>
              <a:rPr lang="en-GB" b="0" i="0" dirty="0">
                <a:solidFill>
                  <a:srgbClr val="212529"/>
                </a:solidFill>
                <a:effectLst/>
              </a:rPr>
              <a:t>e now also use it, </a:t>
            </a:r>
            <a:r>
              <a:rPr lang="en-GB" b="1" u="sng" dirty="0">
                <a:solidFill>
                  <a:srgbClr val="212529"/>
                </a:solidFill>
                <a:effectLst/>
              </a:rPr>
              <a:t>IN COLLABORATION WITH A CLOUD-BASED GIT HOST</a:t>
            </a:r>
            <a:r>
              <a:rPr lang="en-GB" dirty="0">
                <a:solidFill>
                  <a:srgbClr val="212529"/>
                </a:solidFill>
                <a:effectLst/>
              </a:rPr>
              <a:t>,</a:t>
            </a:r>
            <a:r>
              <a:rPr lang="en-GB" b="0" i="0" dirty="0">
                <a:solidFill>
                  <a:srgbClr val="212529"/>
                </a:solidFill>
                <a:effectLst/>
              </a:rPr>
              <a:t> to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manage the diverse collection of files that make up typical data analytical projects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which often consist of data, figures, reports, and, yes, source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8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and organizations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CCC5ED-B415-7747-870F-8A6AA6B3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440" y="3857343"/>
            <a:ext cx="3995962" cy="352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52253-CCBA-A541-B883-C57C4C5F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1151"/>
            <a:ext cx="4101915" cy="262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BA0B3-EDE7-A749-BEC9-4803DD734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959613"/>
            <a:ext cx="3995962" cy="2628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58F9D-BF75-234B-98F9-98C94C1E4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54" y="3935806"/>
            <a:ext cx="3971405" cy="25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Register for a GitHub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MAKE SURE YOU ARE RUNNING R/RStudio/</a:t>
            </a:r>
            <a:r>
              <a:rPr lang="en-US" b="1" dirty="0" err="1"/>
              <a:t>BiocManager</a:t>
            </a:r>
            <a:r>
              <a:rPr lang="en-US" b="1" dirty="0"/>
              <a:t> WITH THE APPROPRIATE VERSION!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Git: 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, or: </a:t>
            </a:r>
          </a:p>
          <a:p>
            <a:pPr marL="1257300" lvl="2" indent="-342900"/>
            <a:r>
              <a:rPr lang="en-US" dirty="0"/>
              <a:t>Linux: `</a:t>
            </a:r>
            <a:r>
              <a:rPr lang="en-US" dirty="0" err="1"/>
              <a:t>sudo</a:t>
            </a:r>
            <a:r>
              <a:rPr lang="en-US" dirty="0"/>
              <a:t> apt-get install git`</a:t>
            </a:r>
          </a:p>
          <a:p>
            <a:pPr marL="1257300" lvl="2" indent="-342900"/>
            <a:r>
              <a:rPr lang="en-US" dirty="0"/>
              <a:t>Mac: `</a:t>
            </a:r>
            <a:r>
              <a:rPr lang="en-US" dirty="0" err="1"/>
              <a:t>xcode</a:t>
            </a:r>
            <a:r>
              <a:rPr lang="en-US" dirty="0"/>
              <a:t>-select –install` (needs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pPr marL="1257300" lvl="2" indent="-342900"/>
            <a:r>
              <a:rPr lang="en-US" dirty="0"/>
              <a:t>Windows: `</a:t>
            </a:r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git.install</a:t>
            </a:r>
            <a:r>
              <a:rPr lang="en-US" dirty="0"/>
              <a:t>` (needs Chocolatey)</a:t>
            </a:r>
          </a:p>
        </p:txBody>
      </p:sp>
    </p:spTree>
    <p:extLst>
      <p:ext uri="{BB962C8B-B14F-4D97-AF65-F5344CB8AC3E}">
        <p14:creationId xmlns:p14="http://schemas.microsoft.com/office/powerpoint/2010/main" val="148352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Register for a GitHub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MAKE SURE YOU ARE RUNNING R/RStudio/</a:t>
            </a:r>
            <a:r>
              <a:rPr lang="en-US" b="1" dirty="0" err="1"/>
              <a:t>BiocManager</a:t>
            </a:r>
            <a:r>
              <a:rPr lang="en-US" b="1" dirty="0"/>
              <a:t> WITH THE APPROPRIATE VERSION!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Git: </a:t>
            </a:r>
            <a:r>
              <a:rPr lang="en-US" dirty="0">
                <a:hlinkClick r:id="rId2"/>
              </a:rPr>
              <a:t>https://git-scm.com/downloads</a:t>
            </a:r>
            <a:r>
              <a:rPr lang="en-US" dirty="0"/>
              <a:t>, or: </a:t>
            </a:r>
          </a:p>
          <a:p>
            <a:pPr marL="1257300" lvl="2" indent="-342900"/>
            <a:r>
              <a:rPr lang="en-US" dirty="0"/>
              <a:t>Linux: `</a:t>
            </a:r>
            <a:r>
              <a:rPr lang="en-US" dirty="0" err="1"/>
              <a:t>sudo</a:t>
            </a:r>
            <a:r>
              <a:rPr lang="en-US" dirty="0"/>
              <a:t> apt-get install git`</a:t>
            </a:r>
          </a:p>
          <a:p>
            <a:pPr marL="1257300" lvl="2" indent="-342900"/>
            <a:r>
              <a:rPr lang="en-US" dirty="0"/>
              <a:t>Mac: `</a:t>
            </a:r>
            <a:r>
              <a:rPr lang="en-US" dirty="0" err="1"/>
              <a:t>xcode</a:t>
            </a:r>
            <a:r>
              <a:rPr lang="en-US" dirty="0"/>
              <a:t>-select –install` (needs </a:t>
            </a:r>
            <a:r>
              <a:rPr lang="en-US" dirty="0" err="1"/>
              <a:t>Xcode</a:t>
            </a:r>
            <a:r>
              <a:rPr lang="en-US" dirty="0"/>
              <a:t>)</a:t>
            </a:r>
          </a:p>
          <a:p>
            <a:pPr marL="1257300" lvl="2" indent="-342900"/>
            <a:r>
              <a:rPr lang="en-US" dirty="0"/>
              <a:t>Windows: `</a:t>
            </a:r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git.install</a:t>
            </a:r>
            <a:r>
              <a:rPr lang="en-US" dirty="0"/>
              <a:t>` (needs Chocolatey)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Configure </a:t>
            </a:r>
            <a:r>
              <a:rPr lang="en-US" b="1" u="sng" dirty="0"/>
              <a:t>git</a:t>
            </a:r>
            <a:r>
              <a:rPr lang="en-US" dirty="0"/>
              <a:t> from R (easy)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C5D1D0-B678-6744-933B-CC13913997B7}"/>
              </a:ext>
            </a:extLst>
          </p:cNvPr>
          <p:cNvSpPr/>
          <p:nvPr/>
        </p:nvSpPr>
        <p:spPr>
          <a:xfrm>
            <a:off x="4287428" y="4921321"/>
            <a:ext cx="6952499" cy="1634341"/>
          </a:xfrm>
          <a:prstGeom prst="roundRect">
            <a:avLst>
              <a:gd name="adj" fmla="val 8251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git_sitrep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gert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git_config_global_set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user.name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"Jacques"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gert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git_config_global_set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user.email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jacquesserizay@gmail.com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git_vaccinate</a:t>
            </a:r>
            <a:r>
              <a:rPr lang="en-GB" sz="1200" b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use_git_ignore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"*.</a:t>
            </a:r>
            <a:r>
              <a:rPr lang="en-GB" sz="1200" b="0" dirty="0" err="1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Rproj</a:t>
            </a:r>
            <a:r>
              <a:rPr lang="en-GB" sz="1200" b="0" dirty="0">
                <a:solidFill>
                  <a:srgbClr val="89CA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GB" sz="1200" b="0" dirty="0">
              <a:solidFill>
                <a:srgbClr val="D4D6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# Don’t forget to make an initial commit! 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8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Git can communicate with a remote server using one of two protocols, HTTPS or SSH, and the different protocols use different credentials.</a:t>
            </a:r>
          </a:p>
          <a:p>
            <a:pPr lvl="1"/>
            <a:r>
              <a:rPr lang="en-US" dirty="0"/>
              <a:t>We </a:t>
            </a:r>
            <a:r>
              <a:rPr lang="en-US" b="1" u="sng" dirty="0"/>
              <a:t>must</a:t>
            </a:r>
            <a:r>
              <a:rPr lang="en-US" dirty="0"/>
              <a:t> use </a:t>
            </a:r>
            <a:r>
              <a:rPr lang="en-US" b="1" u="sng" dirty="0"/>
              <a:t>SSH</a:t>
            </a:r>
            <a:r>
              <a:rPr lang="en-US" dirty="0"/>
              <a:t>, as this means of communications is required later on, for Bioconductor submission. </a:t>
            </a:r>
            <a:endParaRPr lang="en-US" b="1" u="sng" dirty="0"/>
          </a:p>
          <a:p>
            <a:pPr lvl="1"/>
            <a:r>
              <a:rPr lang="en-US" dirty="0"/>
              <a:t>For that, we need to generate a pair of private/public SSH keys, connect to GitHub from R and push the public key to GitHub.</a:t>
            </a:r>
          </a:p>
        </p:txBody>
      </p:sp>
    </p:spTree>
    <p:extLst>
      <p:ext uri="{BB962C8B-B14F-4D97-AF65-F5344CB8AC3E}">
        <p14:creationId xmlns:p14="http://schemas.microsoft.com/office/powerpoint/2010/main" val="416539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https://happygitwithr.com/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 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version control system</a:t>
            </a:r>
            <a:r>
              <a:rPr lang="en-GB" b="0" i="0" dirty="0">
                <a:solidFill>
                  <a:srgbClr val="212529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manages the evolution of a set of files – called a </a:t>
            </a:r>
            <a:r>
              <a:rPr lang="en-GB" b="1" i="0" dirty="0">
                <a:solidFill>
                  <a:srgbClr val="212529"/>
                </a:solidFill>
                <a:effectLst/>
              </a:rPr>
              <a:t>repository</a:t>
            </a:r>
            <a:r>
              <a:rPr lang="en-GB" b="0" i="0" dirty="0">
                <a:solidFill>
                  <a:srgbClr val="212529"/>
                </a:solidFill>
                <a:effectLst/>
              </a:rPr>
              <a:t> – in a sane, highly structured way.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Its original purpose was to help groups of developers work collaboratively on big software projects.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Essentially, t</a:t>
            </a:r>
            <a:r>
              <a:rPr lang="en-GB" b="0" i="0" dirty="0">
                <a:solidFill>
                  <a:srgbClr val="212529"/>
                </a:solidFill>
                <a:effectLst/>
              </a:rPr>
              <a:t>his </a:t>
            </a:r>
            <a:r>
              <a:rPr lang="en-GB" dirty="0">
                <a:solidFill>
                  <a:srgbClr val="212529"/>
                </a:solidFill>
              </a:rPr>
              <a:t>is</a:t>
            </a:r>
            <a:r>
              <a:rPr lang="en-GB" b="0" i="0" dirty="0">
                <a:solidFill>
                  <a:srgbClr val="212529"/>
                </a:solidFill>
                <a:effectLst/>
              </a:rPr>
              <a:t> “Track Changes” features from Microsoft Word on steroids.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Git can communicate with a remote server using one of two protocols, HTTPS or SSH, and the different protocols use different credentials.</a:t>
            </a:r>
          </a:p>
          <a:p>
            <a:pPr lvl="1"/>
            <a:r>
              <a:rPr lang="en-US" dirty="0"/>
              <a:t>We </a:t>
            </a:r>
            <a:r>
              <a:rPr lang="en-US" b="1" u="sng" dirty="0"/>
              <a:t>must</a:t>
            </a:r>
            <a:r>
              <a:rPr lang="en-US" dirty="0"/>
              <a:t> use </a:t>
            </a:r>
            <a:r>
              <a:rPr lang="en-US" b="1" u="sng" dirty="0"/>
              <a:t>SSH</a:t>
            </a:r>
            <a:r>
              <a:rPr lang="en-US" dirty="0"/>
              <a:t>, as this means of communications is required later on, for Bioconductor submission. </a:t>
            </a:r>
            <a:endParaRPr lang="en-US" b="1" u="sng" dirty="0"/>
          </a:p>
          <a:p>
            <a:pPr lvl="1"/>
            <a:r>
              <a:rPr lang="en-US" dirty="0"/>
              <a:t>For that, we need to generate a pair of private/public SSH keys, connect to GitHub from R and push the public key to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3680FC-FEB6-D747-B5CD-67FB856EB191}"/>
              </a:ext>
            </a:extLst>
          </p:cNvPr>
          <p:cNvSpPr/>
          <p:nvPr/>
        </p:nvSpPr>
        <p:spPr>
          <a:xfrm>
            <a:off x="7236112" y="2845942"/>
            <a:ext cx="4363412" cy="2373330"/>
          </a:xfrm>
          <a:prstGeom prst="roundRect">
            <a:avLst>
              <a:gd name="adj" fmla="val 4098"/>
            </a:avLst>
          </a:prstGeom>
          <a:solidFill>
            <a:srgbClr val="F1F3F5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gh_whoami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gh_token_help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endParaRPr lang="en-GB" sz="1200" b="0" dirty="0">
              <a:solidFill>
                <a:srgbClr val="D4D6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#Create a GH PAT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create_github_token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gitcreds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gitcreds_set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#Paste your GitHub token, not your password!</a:t>
            </a:r>
          </a:p>
          <a:p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i="1" dirty="0">
                <a:solidFill>
                  <a:srgbClr val="7F848E"/>
                </a:solidFill>
                <a:latin typeface="Menlo" panose="020B0609030804020204" pitchFamily="49" charset="0"/>
              </a:rPr>
              <a:t>#Add an SSH key to GitHub </a:t>
            </a:r>
          </a:p>
          <a:p>
            <a:r>
              <a:rPr lang="en-GB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usethis</a:t>
            </a: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use_github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en-GB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credentials</a:t>
            </a:r>
            <a:r>
              <a:rPr lang="en-GB" sz="1200" b="0" dirty="0">
                <a:solidFill>
                  <a:srgbClr val="D55FDE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6EA4EB"/>
                </a:solidFill>
                <a:effectLst/>
                <a:latin typeface="Menlo" panose="020B0609030804020204" pitchFamily="49" charset="0"/>
              </a:rPr>
              <a:t>ssh_setup_github</a:t>
            </a:r>
            <a:r>
              <a:rPr lang="en-GB" sz="1200" b="0" dirty="0">
                <a:solidFill>
                  <a:srgbClr val="D4D6D6"/>
                </a:solidFill>
                <a:effectLst/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65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Fallback approach: create a key in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D0F43-E9B6-E645-B1DF-31C5955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12" y="1600366"/>
            <a:ext cx="3721991" cy="3870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F35B0-BB85-6243-9DDB-7CE8D2EA0ADE}"/>
              </a:ext>
            </a:extLst>
          </p:cNvPr>
          <p:cNvSpPr/>
          <p:nvPr/>
        </p:nvSpPr>
        <p:spPr>
          <a:xfrm>
            <a:off x="8332281" y="3102796"/>
            <a:ext cx="739800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Then, we need to upload the public key to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D0F43-E9B6-E645-B1DF-31C5955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12" y="1014739"/>
            <a:ext cx="3721991" cy="3870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F35B0-BB85-6243-9DDB-7CE8D2EA0ADE}"/>
              </a:ext>
            </a:extLst>
          </p:cNvPr>
          <p:cNvSpPr/>
          <p:nvPr/>
        </p:nvSpPr>
        <p:spPr>
          <a:xfrm>
            <a:off x="9822034" y="2208945"/>
            <a:ext cx="739800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B11E5-3902-034F-B814-28075632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8" y="2423417"/>
            <a:ext cx="5926690" cy="3889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3CB0E2-997E-B649-892C-4E02556FA9C2}"/>
              </a:ext>
            </a:extLst>
          </p:cNvPr>
          <p:cNvSpPr/>
          <p:nvPr/>
        </p:nvSpPr>
        <p:spPr>
          <a:xfrm>
            <a:off x="503372" y="4551453"/>
            <a:ext cx="1664475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ADE2D37-34DD-A348-8CB2-2B4446278BEC}"/>
              </a:ext>
            </a:extLst>
          </p:cNvPr>
          <p:cNvSpPr/>
          <p:nvPr/>
        </p:nvSpPr>
        <p:spPr>
          <a:xfrm rot="7754236">
            <a:off x="1574444" y="405183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E678F80-6DB5-ED41-91AD-6F702717D42B}"/>
              </a:ext>
            </a:extLst>
          </p:cNvPr>
          <p:cNvSpPr/>
          <p:nvPr/>
        </p:nvSpPr>
        <p:spPr>
          <a:xfrm rot="7754236">
            <a:off x="5766301" y="2572356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B50983-545D-7349-AFFA-B001D61C0026}"/>
              </a:ext>
            </a:extLst>
          </p:cNvPr>
          <p:cNvSpPr/>
          <p:nvPr/>
        </p:nvSpPr>
        <p:spPr>
          <a:xfrm rot="7754236">
            <a:off x="10564333" y="192508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9CBF63-540B-7149-90A7-434355AF874C}"/>
              </a:ext>
            </a:extLst>
          </p:cNvPr>
          <p:cNvSpPr/>
          <p:nvPr/>
        </p:nvSpPr>
        <p:spPr>
          <a:xfrm>
            <a:off x="10779068" y="1479479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EE2DD1-480B-BB41-B8BE-94B744092EE1}"/>
              </a:ext>
            </a:extLst>
          </p:cNvPr>
          <p:cNvSpPr/>
          <p:nvPr/>
        </p:nvSpPr>
        <p:spPr>
          <a:xfrm>
            <a:off x="1820003" y="3616504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D288EA-AFAE-2F4D-86B3-1B64E1E48E49}"/>
              </a:ext>
            </a:extLst>
          </p:cNvPr>
          <p:cNvSpPr/>
          <p:nvPr/>
        </p:nvSpPr>
        <p:spPr>
          <a:xfrm>
            <a:off x="6079490" y="2267205"/>
            <a:ext cx="352028" cy="3520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239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Configure </a:t>
            </a:r>
            <a:r>
              <a:rPr lang="en-US" b="1" u="sng" dirty="0" err="1"/>
              <a:t>github</a:t>
            </a:r>
            <a:r>
              <a:rPr lang="en-US" dirty="0"/>
              <a:t> (harder): </a:t>
            </a:r>
          </a:p>
          <a:p>
            <a:pPr lvl="1"/>
            <a:r>
              <a:rPr lang="en-US" dirty="0"/>
              <a:t>Test it with `</a:t>
            </a:r>
            <a:r>
              <a:rPr lang="en-GB" b="0" i="0" dirty="0" err="1">
                <a:solidFill>
                  <a:srgbClr val="32485C"/>
                </a:solidFill>
                <a:effectLst/>
                <a:latin typeface="-apple-system"/>
              </a:rPr>
              <a:t>ssh</a:t>
            </a:r>
            <a:r>
              <a:rPr lang="en-GB" b="0" i="0" dirty="0">
                <a:solidFill>
                  <a:srgbClr val="32485C"/>
                </a:solidFill>
                <a:effectLst/>
                <a:latin typeface="-apple-system"/>
              </a:rPr>
              <a:t> -T </a:t>
            </a:r>
            <a:r>
              <a:rPr lang="en-GB" b="0" i="0" dirty="0" err="1">
                <a:solidFill>
                  <a:srgbClr val="32485C"/>
                </a:solidFill>
                <a:effectLst/>
                <a:latin typeface="-apple-system"/>
              </a:rPr>
              <a:t>git@github.com</a:t>
            </a:r>
            <a:r>
              <a:rPr lang="en-US" b="0" i="0" dirty="0">
                <a:solidFill>
                  <a:srgbClr val="32485C"/>
                </a:solidFill>
                <a:effectLst/>
                <a:latin typeface="-apple-system"/>
              </a:rPr>
              <a:t>`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A1D9A4-9140-D64D-8EC5-877AB5D3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19" y="3429000"/>
            <a:ext cx="8314115" cy="11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set things 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936312" cy="5517515"/>
          </a:xfrm>
        </p:spPr>
        <p:txBody>
          <a:bodyPr>
            <a:normAutofit/>
          </a:bodyPr>
          <a:lstStyle/>
          <a:p>
            <a:pPr marL="0" indent="0"/>
            <a:r>
              <a:rPr lang="en-GB" dirty="0"/>
              <a:t>If you are still struggling… </a:t>
            </a:r>
          </a:p>
          <a:p>
            <a:pPr marL="0" indent="0"/>
            <a:r>
              <a:rPr lang="en-US" dirty="0">
                <a:hlinkClick r:id="rId2"/>
              </a:rPr>
              <a:t>https://happygitwithr.com/usage-intro.html#usage-intro</a:t>
            </a:r>
            <a:endParaRPr lang="en-GB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7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BB8C89-B229-1349-86A7-7C23D0C6F949}"/>
              </a:ext>
            </a:extLst>
          </p:cNvPr>
          <p:cNvSpPr/>
          <p:nvPr/>
        </p:nvSpPr>
        <p:spPr>
          <a:xfrm>
            <a:off x="1063692" y="1054398"/>
            <a:ext cx="7901617" cy="4749204"/>
          </a:xfrm>
          <a:prstGeom prst="roundRect">
            <a:avLst>
              <a:gd name="adj" fmla="val 2127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40D04C-2584-FD4B-92E9-9DBF87070D55}"/>
              </a:ext>
            </a:extLst>
          </p:cNvPr>
          <p:cNvSpPr/>
          <p:nvPr/>
        </p:nvSpPr>
        <p:spPr>
          <a:xfrm>
            <a:off x="1162017" y="1113390"/>
            <a:ext cx="7698786" cy="3966115"/>
          </a:xfrm>
          <a:prstGeom prst="roundRect">
            <a:avLst>
              <a:gd name="adj" fmla="val 3783"/>
            </a:avLst>
          </a:prstGeom>
          <a:solidFill>
            <a:srgbClr val="000000">
              <a:alpha val="3137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EC7449-E8A1-E044-90FD-DE2A787BDD03}"/>
              </a:ext>
            </a:extLst>
          </p:cNvPr>
          <p:cNvSpPr/>
          <p:nvPr/>
        </p:nvSpPr>
        <p:spPr>
          <a:xfrm>
            <a:off x="1280004" y="1241211"/>
            <a:ext cx="7356366" cy="2502082"/>
          </a:xfrm>
          <a:prstGeom prst="roundRect">
            <a:avLst>
              <a:gd name="adj" fmla="val 645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ysClr val="windowText" lastClr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D301E1-DEE8-524B-9688-3088E9849A5B}"/>
              </a:ext>
            </a:extLst>
          </p:cNvPr>
          <p:cNvSpPr/>
          <p:nvPr/>
        </p:nvSpPr>
        <p:spPr>
          <a:xfrm>
            <a:off x="1659815" y="1359198"/>
            <a:ext cx="1732538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Write functions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1569DD-0F28-A442-9D11-A0E844D05C1F}"/>
              </a:ext>
            </a:extLst>
          </p:cNvPr>
          <p:cNvSpPr/>
          <p:nvPr/>
        </p:nvSpPr>
        <p:spPr>
          <a:xfrm>
            <a:off x="1659814" y="1839646"/>
            <a:ext cx="2344713" cy="117606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Document functions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Arguments 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Imports</a:t>
            </a:r>
          </a:p>
          <a:p>
            <a:pPr marL="184150"/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examples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20E8764-DB2D-3F4D-9F5F-B2FFC326FC0B}"/>
              </a:ext>
            </a:extLst>
          </p:cNvPr>
          <p:cNvSpPr/>
          <p:nvPr/>
        </p:nvSpPr>
        <p:spPr>
          <a:xfrm>
            <a:off x="4619246" y="1489822"/>
            <a:ext cx="338941" cy="200633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772268D-0DFE-4141-AF91-6D3B2F19D0AF}"/>
              </a:ext>
            </a:extLst>
          </p:cNvPr>
          <p:cNvSpPr/>
          <p:nvPr/>
        </p:nvSpPr>
        <p:spPr>
          <a:xfrm>
            <a:off x="5152837" y="1534450"/>
            <a:ext cx="396218" cy="1961704"/>
          </a:xfrm>
          <a:custGeom>
            <a:avLst/>
            <a:gdLst>
              <a:gd name="connsiteX0" fmla="*/ 93398 w 396218"/>
              <a:gd name="connsiteY0" fmla="*/ 1002537 h 1002537"/>
              <a:gd name="connsiteX1" fmla="*/ 363221 w 396218"/>
              <a:gd name="connsiteY1" fmla="*/ 912596 h 1002537"/>
              <a:gd name="connsiteX2" fmla="*/ 393202 w 396218"/>
              <a:gd name="connsiteY2" fmla="*/ 627783 h 1002537"/>
              <a:gd name="connsiteX3" fmla="*/ 378212 w 396218"/>
              <a:gd name="connsiteY3" fmla="*/ 223049 h 1002537"/>
              <a:gd name="connsiteX4" fmla="*/ 243300 w 396218"/>
              <a:gd name="connsiteY4" fmla="*/ 88137 h 1002537"/>
              <a:gd name="connsiteX5" fmla="*/ 3458 w 396218"/>
              <a:gd name="connsiteY5" fmla="*/ 13187 h 10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218" h="1002537">
                <a:moveTo>
                  <a:pt x="93398" y="1002537"/>
                </a:moveTo>
                <a:cubicBezTo>
                  <a:pt x="203326" y="988796"/>
                  <a:pt x="313254" y="975055"/>
                  <a:pt x="363221" y="912596"/>
                </a:cubicBezTo>
                <a:cubicBezTo>
                  <a:pt x="413188" y="850137"/>
                  <a:pt x="390704" y="742707"/>
                  <a:pt x="393202" y="627783"/>
                </a:cubicBezTo>
                <a:cubicBezTo>
                  <a:pt x="395700" y="512859"/>
                  <a:pt x="403196" y="312990"/>
                  <a:pt x="378212" y="223049"/>
                </a:cubicBezTo>
                <a:cubicBezTo>
                  <a:pt x="353228" y="133108"/>
                  <a:pt x="305759" y="123114"/>
                  <a:pt x="243300" y="88137"/>
                </a:cubicBezTo>
                <a:cubicBezTo>
                  <a:pt x="180841" y="53160"/>
                  <a:pt x="-29378" y="-32704"/>
                  <a:pt x="3458" y="13187"/>
                </a:cubicBezTo>
              </a:path>
            </a:pathLst>
          </a:cu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03FC7A-1CA7-194B-9145-8000BBF622D9}"/>
              </a:ext>
            </a:extLst>
          </p:cNvPr>
          <p:cNvSpPr/>
          <p:nvPr/>
        </p:nvSpPr>
        <p:spPr>
          <a:xfrm>
            <a:off x="1659814" y="3083556"/>
            <a:ext cx="2344713" cy="41259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Test functions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D23973-1B3E-7441-A675-95729691998C}"/>
              </a:ext>
            </a:extLst>
          </p:cNvPr>
          <p:cNvSpPr/>
          <p:nvPr/>
        </p:nvSpPr>
        <p:spPr>
          <a:xfrm>
            <a:off x="1266524" y="3830808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example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AE4144-B0CE-FE45-A4AE-230D5D42084D}"/>
              </a:ext>
            </a:extLst>
          </p:cNvPr>
          <p:cNvSpPr/>
          <p:nvPr/>
        </p:nvSpPr>
        <p:spPr>
          <a:xfrm>
            <a:off x="1266524" y="4410911"/>
            <a:ext cx="736984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Add vignettes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C53CE0-DAEA-2C4C-939A-4CD755063E72}"/>
              </a:ext>
            </a:extLst>
          </p:cNvPr>
          <p:cNvSpPr/>
          <p:nvPr/>
        </p:nvSpPr>
        <p:spPr>
          <a:xfrm>
            <a:off x="1162017" y="5186328"/>
            <a:ext cx="7698786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Publish supporting website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560B84-AB5C-E84E-85FD-21350405A4E5}"/>
              </a:ext>
            </a:extLst>
          </p:cNvPr>
          <p:cNvSpPr/>
          <p:nvPr/>
        </p:nvSpPr>
        <p:spPr>
          <a:xfrm>
            <a:off x="1053861" y="5923748"/>
            <a:ext cx="7911447" cy="510920"/>
          </a:xfrm>
          <a:prstGeom prst="roundRect">
            <a:avLst/>
          </a:prstGeom>
          <a:solidFill>
            <a:srgbClr val="000000">
              <a:alpha val="3137"/>
            </a:srgb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5D5D5"/>
                </a:solidFill>
                <a:latin typeface="Avenir Book" panose="02000503020000020003" pitchFamily="2" charset="0"/>
              </a:rPr>
              <a:t>Submit to Bioconductor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0A71DC-FD2D-BD40-BB84-5DA2875EDC71}"/>
              </a:ext>
            </a:extLst>
          </p:cNvPr>
          <p:cNvSpPr/>
          <p:nvPr/>
        </p:nvSpPr>
        <p:spPr>
          <a:xfrm>
            <a:off x="5743705" y="1931023"/>
            <a:ext cx="2731701" cy="1123930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document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run_examples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test</a:t>
            </a:r>
            <a:r>
              <a:rPr lang="en-GB" sz="1200" dirty="0">
                <a:solidFill>
                  <a:srgbClr val="4758A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GB" sz="1200" dirty="0">
              <a:solidFill>
                <a:srgbClr val="5E5E5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b="1" dirty="0">
                <a:solidFill>
                  <a:srgbClr val="003B4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devtools</a:t>
            </a:r>
            <a:r>
              <a:rPr lang="en-GB" sz="1200" dirty="0">
                <a:solidFill>
                  <a:srgbClr val="11111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::</a:t>
            </a:r>
            <a:r>
              <a:rPr lang="en-GB" sz="1200" dirty="0">
                <a:solidFill>
                  <a:srgbClr val="4758AB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load_all</a:t>
            </a:r>
            <a:r>
              <a:rPr lang="en-GB" sz="1200" dirty="0">
                <a:solidFill>
                  <a:srgbClr val="5E5E5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963FB7-9A01-7E4D-82FE-1678B8D8914F}"/>
              </a:ext>
            </a:extLst>
          </p:cNvPr>
          <p:cNvSpPr/>
          <p:nvPr/>
        </p:nvSpPr>
        <p:spPr>
          <a:xfrm>
            <a:off x="5056512" y="1346227"/>
            <a:ext cx="3579858" cy="23269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5E46E1-2231-864B-9A16-4D66194561DD}"/>
              </a:ext>
            </a:extLst>
          </p:cNvPr>
          <p:cNvSpPr/>
          <p:nvPr/>
        </p:nvSpPr>
        <p:spPr>
          <a:xfrm>
            <a:off x="9189713" y="2114123"/>
            <a:ext cx="1335249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</a:p>
          <a:p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push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5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DE048-7B8B-644F-B4D0-AC710C0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49" y="1371600"/>
            <a:ext cx="5588000" cy="2057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A94F7C-F786-DE4A-A16E-BD36AB081E36}"/>
              </a:ext>
            </a:extLst>
          </p:cNvPr>
          <p:cNvSpPr/>
          <p:nvPr/>
        </p:nvSpPr>
        <p:spPr>
          <a:xfrm>
            <a:off x="3801378" y="1673257"/>
            <a:ext cx="996653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3669EFA-E0DC-C941-B945-FDE0E38C6F38}"/>
              </a:ext>
            </a:extLst>
          </p:cNvPr>
          <p:cNvSpPr/>
          <p:nvPr/>
        </p:nvSpPr>
        <p:spPr>
          <a:xfrm rot="7754236">
            <a:off x="4374122" y="119787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3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ADF61-A04A-6E45-B752-148572B8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39" y="1089183"/>
            <a:ext cx="7054922" cy="5604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B9042-9CA8-6148-B7CE-3D9F5EA5DC29}"/>
              </a:ext>
            </a:extLst>
          </p:cNvPr>
          <p:cNvSpPr/>
          <p:nvPr/>
        </p:nvSpPr>
        <p:spPr>
          <a:xfrm>
            <a:off x="8835981" y="2567108"/>
            <a:ext cx="996653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C04380C-4A0D-2048-9618-D2370EC429C2}"/>
              </a:ext>
            </a:extLst>
          </p:cNvPr>
          <p:cNvSpPr/>
          <p:nvPr/>
        </p:nvSpPr>
        <p:spPr>
          <a:xfrm rot="7754236">
            <a:off x="9408725" y="2091725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Lather-rinse-repeat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DE048-7B8B-644F-B4D0-AC710C0E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49" y="1371600"/>
            <a:ext cx="5588000" cy="2057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A94F7C-F786-DE4A-A16E-BD36AB081E36}"/>
              </a:ext>
            </a:extLst>
          </p:cNvPr>
          <p:cNvSpPr/>
          <p:nvPr/>
        </p:nvSpPr>
        <p:spPr>
          <a:xfrm>
            <a:off x="5308523" y="1673257"/>
            <a:ext cx="424458" cy="326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3669EFA-E0DC-C941-B945-FDE0E38C6F38}"/>
              </a:ext>
            </a:extLst>
          </p:cNvPr>
          <p:cNvSpPr/>
          <p:nvPr/>
        </p:nvSpPr>
        <p:spPr>
          <a:xfrm rot="7754236">
            <a:off x="5382941" y="1197874"/>
            <a:ext cx="429471" cy="39591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8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75AE8-8CE2-F34E-A032-B58A92ED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5" y="2321247"/>
            <a:ext cx="5054600" cy="35306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Ever time-stamped a file? Git does the same, for one or several files, and allows you to revert back to previous files or compare changes (for text files).  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2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073283" cy="5517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Your working directory only contains the 2 files (pdf and </a:t>
            </a:r>
            <a:r>
              <a:rPr lang="en-US" dirty="0" err="1"/>
              <a:t>gdoc</a:t>
            </a:r>
            <a:r>
              <a:rPr lang="en-US" dirty="0"/>
              <a:t>) you are working on, and the previous versions and changes of these files are stored in the `.git` subfolder, in a compressed way.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7E11F-D86E-6940-BFA3-FEC192BC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81" y="802640"/>
            <a:ext cx="3479218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changes with git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9E51D1-C277-BC40-8DD9-01DF1112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415844" cy="5517515"/>
          </a:xfrm>
        </p:spPr>
        <p:txBody>
          <a:bodyPr/>
          <a:lstStyle/>
          <a:p>
            <a:pPr marL="0" indent="0"/>
            <a:r>
              <a:rPr lang="en-US" dirty="0"/>
              <a:t>Git’s main downside is… git is not user-friendly!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painful to visualize changes, to browse history, to compare files,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native graphical interface</a:t>
            </a:r>
          </a:p>
        </p:txBody>
      </p:sp>
    </p:spTree>
    <p:extLst>
      <p:ext uri="{BB962C8B-B14F-4D97-AF65-F5344CB8AC3E}">
        <p14:creationId xmlns:p14="http://schemas.microsoft.com/office/powerpoint/2010/main" val="197165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software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locally installed on one’s computer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13436B-C82D-1C48-BA6C-B65030480447}"/>
              </a:ext>
            </a:extLst>
          </p:cNvPr>
          <p:cNvSpPr/>
          <p:nvPr/>
        </p:nvSpPr>
        <p:spPr>
          <a:xfrm>
            <a:off x="1573840" y="1922194"/>
            <a:ext cx="2864595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$&gt; git --help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6AE4291-7968-A44C-B41C-311BAABA6659}"/>
              </a:ext>
            </a:extLst>
          </p:cNvPr>
          <p:cNvSpPr/>
          <p:nvPr/>
        </p:nvSpPr>
        <p:spPr>
          <a:xfrm>
            <a:off x="5232117" y="2092100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89B45-4D1F-5F44-BD0D-8C2707705690}"/>
              </a:ext>
            </a:extLst>
          </p:cNvPr>
          <p:cNvSpPr txBox="1"/>
          <p:nvPr/>
        </p:nvSpPr>
        <p:spPr>
          <a:xfrm>
            <a:off x="6203023" y="2185418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“Track Changes” features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9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</a:rPr>
              <a:t>Git is a </a:t>
            </a:r>
            <a:r>
              <a:rPr lang="en-GB" b="1" i="0" u="sng" dirty="0">
                <a:solidFill>
                  <a:srgbClr val="212529"/>
                </a:solidFill>
                <a:effectLst/>
              </a:rPr>
              <a:t>software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locally installed on one’s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21252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12529"/>
                </a:solidFill>
              </a:rPr>
              <a:t>Github</a:t>
            </a:r>
            <a:r>
              <a:rPr lang="en-GB" dirty="0">
                <a:solidFill>
                  <a:srgbClr val="212529"/>
                </a:solidFill>
              </a:rPr>
              <a:t> is an </a:t>
            </a:r>
            <a:r>
              <a:rPr lang="en-GB" b="1" i="0" u="sng" dirty="0">
                <a:solidFill>
                  <a:srgbClr val="4D5156"/>
                </a:solidFill>
                <a:effectLst/>
              </a:rPr>
              <a:t>Internet hosting service</a:t>
            </a:r>
            <a:r>
              <a:rPr lang="en-GB" b="1" i="0" dirty="0">
                <a:solidFill>
                  <a:srgbClr val="4D5156"/>
                </a:solidFill>
                <a:effectLst/>
              </a:rPr>
              <a:t>, storing your local `git` repository (</a:t>
            </a:r>
            <a:r>
              <a:rPr lang="en-GB" i="0" u="sng" dirty="0">
                <a:solidFill>
                  <a:srgbClr val="4D5156"/>
                </a:solidFill>
                <a:effectLst/>
              </a:rPr>
              <a:t>files </a:t>
            </a:r>
            <a:r>
              <a:rPr lang="en-GB" u="sng" dirty="0">
                <a:solidFill>
                  <a:srgbClr val="4D5156"/>
                </a:solidFill>
              </a:rPr>
              <a:t>AND changes</a:t>
            </a:r>
            <a:r>
              <a:rPr lang="en-GB" b="1" dirty="0">
                <a:solidFill>
                  <a:srgbClr val="4D5156"/>
                </a:solidFill>
              </a:rPr>
              <a:t>) </a:t>
            </a:r>
            <a:r>
              <a:rPr lang="en-GB" b="1" i="0" dirty="0">
                <a:solidFill>
                  <a:srgbClr val="4D5156"/>
                </a:solidFill>
                <a:effectLst/>
              </a:rPr>
              <a:t>on-line (“remotely”): </a:t>
            </a:r>
            <a:endParaRPr lang="en-US" b="1" u="sng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13436B-C82D-1C48-BA6C-B65030480447}"/>
              </a:ext>
            </a:extLst>
          </p:cNvPr>
          <p:cNvSpPr/>
          <p:nvPr/>
        </p:nvSpPr>
        <p:spPr>
          <a:xfrm>
            <a:off x="1573840" y="1922194"/>
            <a:ext cx="2864595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$&gt; git --help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16B338-BEA5-9F4A-9C6E-139007C931B7}"/>
              </a:ext>
            </a:extLst>
          </p:cNvPr>
          <p:cNvSpPr/>
          <p:nvPr/>
        </p:nvSpPr>
        <p:spPr>
          <a:xfrm>
            <a:off x="1573841" y="4964382"/>
            <a:ext cx="2052938" cy="627106"/>
          </a:xfrm>
          <a:prstGeom prst="roundRect">
            <a:avLst/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GB" sz="1200" dirty="0" err="1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200" dirty="0">
                <a:solidFill>
                  <a:srgbClr val="003B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6D0B65E-4F71-244E-B17D-6A3492D97151}"/>
              </a:ext>
            </a:extLst>
          </p:cNvPr>
          <p:cNvSpPr/>
          <p:nvPr/>
        </p:nvSpPr>
        <p:spPr>
          <a:xfrm>
            <a:off x="5232117" y="2092100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55A75-9389-D24D-8E22-70755300687D}"/>
              </a:ext>
            </a:extLst>
          </p:cNvPr>
          <p:cNvSpPr txBox="1"/>
          <p:nvPr/>
        </p:nvSpPr>
        <p:spPr>
          <a:xfrm>
            <a:off x="6203023" y="2185418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“Track Changes” features 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32AE24E-46EE-3044-AE18-F7CC22E77EE5}"/>
              </a:ext>
            </a:extLst>
          </p:cNvPr>
          <p:cNvSpPr/>
          <p:nvPr/>
        </p:nvSpPr>
        <p:spPr>
          <a:xfrm>
            <a:off x="5232117" y="5079533"/>
            <a:ext cx="495945" cy="457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3696-D79A-434D-9021-07ABF060AEB5}"/>
              </a:ext>
            </a:extLst>
          </p:cNvPr>
          <p:cNvSpPr txBox="1"/>
          <p:nvPr/>
        </p:nvSpPr>
        <p:spPr>
          <a:xfrm>
            <a:off x="6203023" y="5172851"/>
            <a:ext cx="3434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Dropbox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7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You are working on your manuscript draft in Word: you may rewrite sentences, resolve previous comments, reply to others still open, … As long as you are working on your own, this 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</a:rPr>
              <a:t>Now you want to share it with others 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 you decide to put the document online as a Google Doc, allow access to others, and enable synchronization with your local Google Drive.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Your colleagues will eventually rewrite/resolve/reply together with you (sometimes with conflicting changes!), and everyone will see who is doing what, etc.</a:t>
            </a:r>
          </a:p>
          <a:p>
            <a:pPr marL="0" indent="0"/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The Google Doc is your “remote repository” and your local Google Drive folder is your “local repository”</a:t>
            </a:r>
          </a:p>
          <a:p>
            <a:pPr marL="0" indent="0"/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Typically, both are continuously synced, whereas Git and </a:t>
            </a:r>
            <a:r>
              <a:rPr lang="en-GB" dirty="0" err="1">
                <a:solidFill>
                  <a:srgbClr val="212529"/>
                </a:solidFill>
                <a:sym typeface="Wingdings" pitchFamily="2" charset="2"/>
              </a:rPr>
              <a:t>Github</a:t>
            </a:r>
            <a:r>
              <a:rPr lang="en-GB" dirty="0">
                <a:solidFill>
                  <a:srgbClr val="212529"/>
                </a:solidFill>
                <a:sym typeface="Wingdings" pitchFamily="2" charset="2"/>
              </a:rPr>
              <a:t> are not sync-ed “live”, you do it manually and whenever you want.</a:t>
            </a:r>
            <a:endParaRPr lang="en-GB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3798-1DE5-3F43-AD03-9D487FED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</a:t>
            </a:r>
            <a:r>
              <a:rPr lang="en-GB"/>
              <a:t>vs </a:t>
            </a:r>
            <a:r>
              <a:rPr lang="en-GB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479E0C-444B-B94E-B7C8-D01D76B0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b="0" i="0" dirty="0" err="1">
                <a:solidFill>
                  <a:srgbClr val="212529"/>
                </a:solidFill>
                <a:effectLst/>
              </a:rPr>
              <a:t>Github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</a:t>
            </a:r>
            <a:r>
              <a:rPr lang="en-GB" b="0" i="0" dirty="0" err="1">
                <a:solidFill>
                  <a:srgbClr val="212529"/>
                </a:solidFill>
                <a:effectLst/>
              </a:rPr>
              <a:t>gitlab</a:t>
            </a:r>
            <a:r>
              <a:rPr lang="en-GB" b="0" i="0" dirty="0">
                <a:solidFill>
                  <a:srgbClr val="212529"/>
                </a:solidFill>
                <a:effectLst/>
              </a:rPr>
              <a:t>, bitbucket</a:t>
            </a:r>
            <a:r>
              <a:rPr lang="en-GB" dirty="0">
                <a:solidFill>
                  <a:srgbClr val="212529"/>
                </a:solidFill>
              </a:rPr>
              <a:t>: all different internet hosting services doing the same thing: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Storing your local git repositories online, </a:t>
            </a:r>
            <a:r>
              <a:rPr lang="en-GB" b="1" u="sng" dirty="0">
                <a:solidFill>
                  <a:srgbClr val="212529"/>
                </a:solidFill>
              </a:rPr>
              <a:t>to make available to others.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Allow specific online-based features: </a:t>
            </a:r>
            <a:r>
              <a:rPr lang="en-GB" b="1" u="sng" dirty="0">
                <a:solidFill>
                  <a:srgbClr val="212529"/>
                </a:solidFill>
              </a:rPr>
              <a:t>issues</a:t>
            </a:r>
            <a:r>
              <a:rPr lang="en-GB" b="1" dirty="0">
                <a:solidFill>
                  <a:srgbClr val="212529"/>
                </a:solidFill>
              </a:rPr>
              <a:t> and </a:t>
            </a:r>
            <a:r>
              <a:rPr lang="en-GB" b="1" u="sng" dirty="0">
                <a:solidFill>
                  <a:srgbClr val="212529"/>
                </a:solidFill>
              </a:rPr>
              <a:t>pull 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212529"/>
                </a:solidFill>
              </a:rPr>
              <a:t>Easy ”time-travel” (i.e. browsing files back in time) with </a:t>
            </a:r>
            <a:r>
              <a:rPr lang="en-GB" b="1" u="sng" dirty="0">
                <a:solidFill>
                  <a:srgbClr val="212529"/>
                </a:solidFill>
              </a:rPr>
              <a:t>permanent links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u="sng" dirty="0">
                <a:solidFill>
                  <a:srgbClr val="212529"/>
                </a:solidFill>
              </a:rPr>
              <a:t>Search function!</a:t>
            </a:r>
          </a:p>
          <a:p>
            <a:pPr marL="457200" indent="-457200">
              <a:buFont typeface="+mj-lt"/>
              <a:buAutoNum type="arabicPeriod"/>
            </a:pPr>
            <a:endParaRPr lang="en-GB" b="1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56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5294</TotalTime>
  <Words>1452</Words>
  <Application>Microsoft Macintosh PowerPoint</Application>
  <PresentationFormat>Widescreen</PresentationFormat>
  <Paragraphs>152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Avenir Book</vt:lpstr>
      <vt:lpstr>Calibri</vt:lpstr>
      <vt:lpstr>Comfortaa</vt:lpstr>
      <vt:lpstr>Menlo</vt:lpstr>
      <vt:lpstr>Theme1</vt:lpstr>
      <vt:lpstr>Git versioning:  Keep track of your changes</vt:lpstr>
      <vt:lpstr>Keeping track of changes with git</vt:lpstr>
      <vt:lpstr>Keeping track of changes with git</vt:lpstr>
      <vt:lpstr>Keeping track of changes with git</vt:lpstr>
      <vt:lpstr>Keeping track of changes with git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 vs github</vt:lpstr>
      <vt:lpstr>Github and organizations</vt:lpstr>
      <vt:lpstr>Github and organizations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How to set things up</vt:lpstr>
      <vt:lpstr>Lather-rinse-repeat</vt:lpstr>
      <vt:lpstr>Lather-rinse-repeat</vt:lpstr>
      <vt:lpstr>Lather-rinse-repeat</vt:lpstr>
      <vt:lpstr>Lather-rinse-repeat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386</cp:revision>
  <dcterms:created xsi:type="dcterms:W3CDTF">2021-02-26T11:16:43Z</dcterms:created>
  <dcterms:modified xsi:type="dcterms:W3CDTF">2022-10-20T18:40:28Z</dcterms:modified>
</cp:coreProperties>
</file>